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837863" cy="68580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208CA6"/>
    <a:srgbClr val="CD903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648" y="-90"/>
      </p:cViewPr>
      <p:guideLst>
        <p:guide orient="horz" pos="2160"/>
        <p:guide pos="34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B12A75-9BF4-41D0-BAF8-4BAA2CE20284}" type="datetimeFigureOut">
              <a:rPr lang="fr-FR"/>
              <a:pPr>
                <a:defRPr/>
              </a:pPr>
              <a:t>27/03/2009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20725" y="685800"/>
            <a:ext cx="54165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78B33B-6922-4965-9D6E-3B6206A957A8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CA" smtClean="0">
              <a:solidFill>
                <a:srgbClr val="C00000"/>
              </a:solidFill>
            </a:endParaRPr>
          </a:p>
        </p:txBody>
      </p:sp>
      <p:sp>
        <p:nvSpPr>
          <p:cNvPr id="1536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4FA595-93B4-4F0A-8BD9-BC5652921B36}" type="slidenum">
              <a:rPr lang="fr-CA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14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CA" sz="1200" b="1" dirty="0" err="1" smtClean="0">
                <a:solidFill>
                  <a:srgbClr val="C00000"/>
                </a:solidFill>
                <a:latin typeface="Calibri" pitchFamily="34" charset="0"/>
              </a:rPr>
              <a:t>Instituts</a:t>
            </a:r>
            <a:r>
              <a:rPr lang="en-CA" sz="1200" b="1" dirty="0" smtClean="0">
                <a:solidFill>
                  <a:srgbClr val="C00000"/>
                </a:solidFill>
                <a:latin typeface="Calibri" pitchFamily="34" charset="0"/>
              </a:rPr>
              <a:t> de </a:t>
            </a:r>
            <a:r>
              <a:rPr lang="en-CA" sz="1200" b="1" dirty="0" err="1" smtClean="0">
                <a:solidFill>
                  <a:srgbClr val="C00000"/>
                </a:solidFill>
                <a:latin typeface="Calibri" pitchFamily="34" charset="0"/>
              </a:rPr>
              <a:t>recherche</a:t>
            </a:r>
            <a:r>
              <a:rPr lang="en-CA" sz="1200" b="1" dirty="0" smtClean="0">
                <a:solidFill>
                  <a:srgbClr val="C00000"/>
                </a:solidFill>
                <a:latin typeface="Calibri" pitchFamily="34" charset="0"/>
              </a:rPr>
              <a:t> en santé du Canada </a:t>
            </a:r>
          </a:p>
          <a:p>
            <a:pPr algn="ctr"/>
            <a:r>
              <a:rPr lang="fr-CA" sz="1200" b="1" dirty="0" smtClean="0">
                <a:solidFill>
                  <a:srgbClr val="C00000"/>
                </a:solidFill>
                <a:latin typeface="+mn-lt"/>
              </a:rPr>
              <a:t>Équipe de recherche sur les médecines autochtones </a:t>
            </a:r>
            <a:r>
              <a:rPr lang="fr-CA" sz="1200" b="1" dirty="0" err="1" smtClean="0">
                <a:solidFill>
                  <a:srgbClr val="C00000"/>
                </a:solidFill>
                <a:latin typeface="+mn-lt"/>
              </a:rPr>
              <a:t>anti-diabétiques</a:t>
            </a:r>
            <a:r>
              <a:rPr lang="fr-CA" sz="12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CA" sz="1200" b="1" dirty="0" smtClean="0">
                <a:solidFill>
                  <a:srgbClr val="C00000"/>
                </a:solidFill>
                <a:latin typeface="+mn-lt"/>
              </a:rPr>
              <a:t> </a:t>
            </a:r>
          </a:p>
          <a:p>
            <a:pPr algn="ctr"/>
            <a:r>
              <a:rPr lang="en-CA" sz="1200" b="1" dirty="0" smtClean="0">
                <a:solidFill>
                  <a:srgbClr val="C00000"/>
                </a:solidFill>
                <a:latin typeface="Calibri" pitchFamily="34" charset="0"/>
              </a:rPr>
              <a:t>- Structure de </a:t>
            </a:r>
            <a:r>
              <a:rPr lang="en-CA" sz="1200" b="1" dirty="0" err="1" smtClean="0">
                <a:solidFill>
                  <a:srgbClr val="C00000"/>
                </a:solidFill>
                <a:latin typeface="Calibri" pitchFamily="34" charset="0"/>
              </a:rPr>
              <a:t>l’Équipe</a:t>
            </a:r>
            <a:r>
              <a:rPr lang="en-CA" sz="12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CA" sz="1400" b="1" dirty="0" smtClean="0">
                <a:solidFill>
                  <a:srgbClr val="C00000"/>
                </a:solidFill>
                <a:latin typeface="Calibri" pitchFamily="34" charset="0"/>
              </a:rPr>
              <a:t>-</a:t>
            </a:r>
            <a:endParaRPr lang="fr-CA" sz="14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en-CA" sz="14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CA" sz="1200" b="1" dirty="0" err="1" smtClean="0">
                <a:solidFill>
                  <a:srgbClr val="C00000"/>
                </a:solidFill>
                <a:latin typeface="Calibri" pitchFamily="34" charset="0"/>
              </a:rPr>
              <a:t>Instituts</a:t>
            </a:r>
            <a:r>
              <a:rPr lang="en-CA" sz="1200" b="1" dirty="0" smtClean="0">
                <a:solidFill>
                  <a:srgbClr val="C00000"/>
                </a:solidFill>
                <a:latin typeface="Calibri" pitchFamily="34" charset="0"/>
              </a:rPr>
              <a:t> de </a:t>
            </a:r>
            <a:r>
              <a:rPr lang="en-CA" sz="1200" b="1" dirty="0" err="1" smtClean="0">
                <a:solidFill>
                  <a:srgbClr val="C00000"/>
                </a:solidFill>
                <a:latin typeface="Calibri" pitchFamily="34" charset="0"/>
              </a:rPr>
              <a:t>recherche</a:t>
            </a:r>
            <a:r>
              <a:rPr lang="en-CA" sz="1200" b="1" dirty="0" smtClean="0">
                <a:solidFill>
                  <a:srgbClr val="C00000"/>
                </a:solidFill>
                <a:latin typeface="Calibri" pitchFamily="34" charset="0"/>
              </a:rPr>
              <a:t> en santé du Canada </a:t>
            </a:r>
          </a:p>
          <a:p>
            <a:pPr algn="ctr"/>
            <a:r>
              <a:rPr lang="fr-CA" sz="1200" b="1" dirty="0" smtClean="0">
                <a:solidFill>
                  <a:srgbClr val="C00000"/>
                </a:solidFill>
                <a:latin typeface="+mn-lt"/>
              </a:rPr>
              <a:t>Équipe de recherche sur les médecines autochtones </a:t>
            </a:r>
            <a:r>
              <a:rPr lang="fr-CA" sz="1200" b="1" dirty="0" err="1" smtClean="0">
                <a:solidFill>
                  <a:srgbClr val="C00000"/>
                </a:solidFill>
                <a:latin typeface="+mn-lt"/>
              </a:rPr>
              <a:t>anti-diabétiques</a:t>
            </a:r>
            <a:r>
              <a:rPr lang="fr-CA" sz="12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CA" sz="1200" b="1" dirty="0" smtClean="0">
                <a:solidFill>
                  <a:srgbClr val="C00000"/>
                </a:solidFill>
                <a:latin typeface="+mn-lt"/>
              </a:rPr>
              <a:t> </a:t>
            </a:r>
          </a:p>
          <a:p>
            <a:pPr algn="ctr"/>
            <a:r>
              <a:rPr lang="en-CA" sz="1200" b="1" dirty="0" smtClean="0">
                <a:solidFill>
                  <a:srgbClr val="C00000"/>
                </a:solidFill>
                <a:latin typeface="Calibri" pitchFamily="34" charset="0"/>
              </a:rPr>
              <a:t>- Structure de </a:t>
            </a:r>
            <a:r>
              <a:rPr lang="en-CA" sz="1200" b="1" dirty="0" err="1" smtClean="0">
                <a:solidFill>
                  <a:srgbClr val="C00000"/>
                </a:solidFill>
                <a:latin typeface="Calibri" pitchFamily="34" charset="0"/>
              </a:rPr>
              <a:t>l’Équipe</a:t>
            </a:r>
            <a:r>
              <a:rPr lang="en-CA" sz="12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CA" sz="1400" b="1" dirty="0" smtClean="0">
                <a:solidFill>
                  <a:srgbClr val="C00000"/>
                </a:solidFill>
                <a:latin typeface="Calibri" pitchFamily="34" charset="0"/>
              </a:rPr>
              <a:t>-</a:t>
            </a:r>
            <a:endParaRPr lang="fr-CA" sz="1400" b="1" smtClean="0">
              <a:solidFill>
                <a:srgbClr val="C00000"/>
              </a:solidFill>
              <a:latin typeface="Calibri" pitchFamily="34" charset="0"/>
            </a:endParaRPr>
          </a:p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78B33B-6922-4965-9D6E-3B6206A957A8}" type="slidenum">
              <a:rPr lang="fr-CA" smtClean="0"/>
              <a:pPr>
                <a:defRPr/>
              </a:pPr>
              <a:t>2</a:t>
            </a:fld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2840" y="2130426"/>
            <a:ext cx="9212184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5680" y="3886200"/>
            <a:ext cx="758650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4A337-20AF-4DC0-AAD2-FBAFF25CE239}" type="datetimeFigureOut">
              <a:rPr lang="fr-FR"/>
              <a:pPr>
                <a:defRPr/>
              </a:pPr>
              <a:t>27/03/2009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75E29-D003-4BEF-A0AE-BEBCBC1E65AF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07CB9-3BF7-41DA-825E-8D7B9BDABC43}" type="datetimeFigureOut">
              <a:rPr lang="fr-FR"/>
              <a:pPr>
                <a:defRPr/>
              </a:pPr>
              <a:t>27/03/2009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9C8C5-6D19-4E73-8B37-9DCB4514D1A9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57451" y="274639"/>
            <a:ext cx="2438519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1893" y="274639"/>
            <a:ext cx="7134926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5BD24-10E2-4BA7-BFB1-E76FA6417B82}" type="datetimeFigureOut">
              <a:rPr lang="fr-FR"/>
              <a:pPr>
                <a:defRPr/>
              </a:pPr>
              <a:t>27/03/2009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8A5AE-ED00-47A7-A37B-60382B03055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5A264-F3B3-42FA-B536-5E85774F9CE3}" type="datetimeFigureOut">
              <a:rPr lang="fr-FR"/>
              <a:pPr>
                <a:defRPr/>
              </a:pPr>
              <a:t>27/03/2009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835DB-53E7-4256-BC77-B21F80F993B7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6116" y="4406901"/>
            <a:ext cx="921218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6116" y="2906713"/>
            <a:ext cx="92121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8169D-2CA0-4F85-9314-74EBB976A680}" type="datetimeFigureOut">
              <a:rPr lang="fr-FR"/>
              <a:pPr>
                <a:defRPr/>
              </a:pPr>
              <a:t>27/03/2009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CD210-FD98-428C-9D7D-EC6ED2474445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1893" y="1600201"/>
            <a:ext cx="478672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09247" y="1600201"/>
            <a:ext cx="478672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4E0EE-EC76-41EC-B4B5-4A681D2618AF}" type="datetimeFigureOut">
              <a:rPr lang="fr-FR"/>
              <a:pPr>
                <a:defRPr/>
              </a:pPr>
              <a:t>27/03/2009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F169E-0779-4685-AD20-EF03E356E86C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893" y="1535113"/>
            <a:ext cx="478860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1893" y="2174875"/>
            <a:ext cx="478860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505484" y="1535113"/>
            <a:ext cx="479048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505484" y="2174875"/>
            <a:ext cx="479048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31A06-018B-4F51-84A0-B5BB9E223169}" type="datetimeFigureOut">
              <a:rPr lang="fr-FR"/>
              <a:pPr>
                <a:defRPr/>
              </a:pPr>
              <a:t>27/03/2009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8C005-A798-4C31-93A6-16AC545EE662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FBBAD-8801-491D-AE01-4494384D7D02}" type="datetimeFigureOut">
              <a:rPr lang="fr-FR"/>
              <a:pPr>
                <a:defRPr/>
              </a:pPr>
              <a:t>27/03/2009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E1874-03CD-4AC9-81C6-DF7AC53EB54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2B9DE-640F-425F-9ED0-F9FE6B4687B1}" type="datetimeFigureOut">
              <a:rPr lang="fr-FR"/>
              <a:pPr>
                <a:defRPr/>
              </a:pPr>
              <a:t>27/03/2009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07D98-D74B-432C-8529-98159BE2DC34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894" y="273050"/>
            <a:ext cx="356558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37304" y="273051"/>
            <a:ext cx="6058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1894" y="1435101"/>
            <a:ext cx="356558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0E59E-730F-4ED7-88B8-C0A775AE2FBD}" type="datetimeFigureOut">
              <a:rPr lang="fr-FR"/>
              <a:pPr>
                <a:defRPr/>
              </a:pPr>
              <a:t>27/03/2009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06878-C60C-4100-BB58-1BCCB0C5013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24297" y="4800600"/>
            <a:ext cx="650271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24297" y="612775"/>
            <a:ext cx="650271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24297" y="5367338"/>
            <a:ext cx="650271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3E0F9-5954-4686-BA0D-7D90316A8618}" type="datetimeFigureOut">
              <a:rPr lang="fr-FR"/>
              <a:pPr>
                <a:defRPr/>
              </a:pPr>
              <a:t>27/03/2009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22558-8CDB-48E0-9634-930081DE70F7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541338" y="274638"/>
            <a:ext cx="97551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41338" y="1600200"/>
            <a:ext cx="9755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1338" y="6356350"/>
            <a:ext cx="2528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EA730E-93B4-4116-AA97-8B2CA2878AFA}" type="datetimeFigureOut">
              <a:rPr lang="fr-FR"/>
              <a:pPr>
                <a:defRPr/>
              </a:pPr>
              <a:t>27/03/2009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703638" y="6356350"/>
            <a:ext cx="34305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67638" y="6356350"/>
            <a:ext cx="2528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51D6FB-2E99-4E0D-9F54-E7E0CA8CE0A9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necteur droit 22"/>
          <p:cNvCxnSpPr/>
          <p:nvPr/>
        </p:nvCxnSpPr>
        <p:spPr>
          <a:xfrm rot="10800000">
            <a:off x="2774950" y="2500313"/>
            <a:ext cx="714375" cy="2143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rot="16200000" flipH="1">
            <a:off x="6760369" y="3175794"/>
            <a:ext cx="855662" cy="47625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5400000" flipH="1" flipV="1">
            <a:off x="3990182" y="1070769"/>
            <a:ext cx="571500" cy="158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Ellipse 3"/>
          <p:cNvSpPr>
            <a:spLocks noChangeArrowheads="1"/>
          </p:cNvSpPr>
          <p:nvPr/>
        </p:nvSpPr>
        <p:spPr bwMode="auto">
          <a:xfrm>
            <a:off x="3330575" y="2278063"/>
            <a:ext cx="1802604" cy="1366837"/>
          </a:xfrm>
          <a:prstGeom prst="ellipse">
            <a:avLst/>
          </a:prstGeom>
          <a:solidFill>
            <a:srgbClr val="208CA6"/>
          </a:solidFill>
          <a:ln w="9525" algn="ctr">
            <a:solidFill>
              <a:srgbClr val="BE4B48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CA" b="1">
                <a:latin typeface="Calibri" pitchFamily="34" charset="0"/>
              </a:rPr>
              <a:t>Steering</a:t>
            </a:r>
            <a:r>
              <a:rPr lang="en-CA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en-CA" b="1">
                <a:latin typeface="Calibri" pitchFamily="34" charset="0"/>
              </a:rPr>
              <a:t>Committee</a:t>
            </a:r>
            <a:endParaRPr lang="fr-CA" b="1">
              <a:latin typeface="Calibri" pitchFamily="34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346450" y="3929063"/>
            <a:ext cx="2430463" cy="714375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CA" sz="1400" b="1">
                <a:solidFill>
                  <a:srgbClr val="00FFCC"/>
                </a:solidFill>
              </a:rPr>
              <a:t>Scientific</a:t>
            </a:r>
            <a:r>
              <a:rPr lang="en-CA" sz="1400">
                <a:solidFill>
                  <a:srgbClr val="00FFCC"/>
                </a:solidFill>
              </a:rPr>
              <a:t> </a:t>
            </a:r>
            <a:r>
              <a:rPr lang="en-CA" sz="1400" b="1">
                <a:solidFill>
                  <a:srgbClr val="00FFCC"/>
                </a:solidFill>
              </a:rPr>
              <a:t>Committee</a:t>
            </a:r>
            <a:endParaRPr lang="fr-CA" sz="1400" b="1">
              <a:solidFill>
                <a:srgbClr val="00FFCC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417888" y="1143000"/>
            <a:ext cx="2000250" cy="7874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CA" sz="1400" b="1">
                <a:solidFill>
                  <a:srgbClr val="00FFCC"/>
                </a:solidFill>
              </a:rPr>
              <a:t>Cree</a:t>
            </a:r>
            <a:r>
              <a:rPr lang="en-CA" sz="1400">
                <a:solidFill>
                  <a:srgbClr val="00FFCC"/>
                </a:solidFill>
              </a:rPr>
              <a:t> </a:t>
            </a:r>
            <a:r>
              <a:rPr lang="en-CA" sz="1400" b="1">
                <a:solidFill>
                  <a:srgbClr val="00FFCC"/>
                </a:solidFill>
              </a:rPr>
              <a:t>Health</a:t>
            </a:r>
            <a:r>
              <a:rPr lang="en-CA" sz="1400">
                <a:solidFill>
                  <a:srgbClr val="00FFCC"/>
                </a:solidFill>
              </a:rPr>
              <a:t> </a:t>
            </a:r>
            <a:r>
              <a:rPr lang="en-CA" sz="1400" b="1">
                <a:solidFill>
                  <a:srgbClr val="00FFCC"/>
                </a:solidFill>
              </a:rPr>
              <a:t>Board </a:t>
            </a:r>
          </a:p>
          <a:p>
            <a:pPr algn="ctr"/>
            <a:r>
              <a:rPr lang="en-CA" sz="1400" b="1">
                <a:solidFill>
                  <a:srgbClr val="00FFCC"/>
                </a:solidFill>
              </a:rPr>
              <a:t>CBHSSJB</a:t>
            </a:r>
            <a:endParaRPr lang="fr-CA" sz="1400" b="1">
              <a:solidFill>
                <a:srgbClr val="00FFCC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3703638" y="285750"/>
            <a:ext cx="1189037" cy="57308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Research</a:t>
            </a:r>
            <a:r>
              <a:rPr lang="en-CA" sz="1100" dirty="0"/>
              <a:t> </a:t>
            </a:r>
            <a:r>
              <a:rPr lang="en-CA" sz="1100" b="1" dirty="0">
                <a:solidFill>
                  <a:schemeClr val="tx1"/>
                </a:solidFill>
              </a:rPr>
              <a:t>Committee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15" name="Connecteur droit 14"/>
          <p:cNvCxnSpPr>
            <a:endCxn id="6" idx="1"/>
          </p:cNvCxnSpPr>
          <p:nvPr/>
        </p:nvCxnSpPr>
        <p:spPr>
          <a:xfrm>
            <a:off x="3060700" y="928688"/>
            <a:ext cx="650875" cy="3302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2203450" y="714375"/>
            <a:ext cx="1081088" cy="57308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Regional</a:t>
            </a:r>
            <a:r>
              <a:rPr lang="en-CA" sz="1100" dirty="0">
                <a:solidFill>
                  <a:schemeClr val="tx1"/>
                </a:solidFill>
              </a:rPr>
              <a:t> </a:t>
            </a:r>
            <a:r>
              <a:rPr lang="en-CA" sz="1100" b="1" dirty="0">
                <a:solidFill>
                  <a:schemeClr val="tx1"/>
                </a:solidFill>
              </a:rPr>
              <a:t>Diabetes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Initiative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18" name="Connecteur droit 17"/>
          <p:cNvCxnSpPr>
            <a:stCxn id="6" idx="7"/>
            <a:endCxn id="19" idx="3"/>
          </p:cNvCxnSpPr>
          <p:nvPr/>
        </p:nvCxnSpPr>
        <p:spPr>
          <a:xfrm rot="5400000" flipH="1" flipV="1">
            <a:off x="5072857" y="969169"/>
            <a:ext cx="342900" cy="236537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5203825" y="428625"/>
            <a:ext cx="1081088" cy="5715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Public</a:t>
            </a:r>
            <a:r>
              <a:rPr lang="en-CA" sz="1100" dirty="0"/>
              <a:t> </a:t>
            </a:r>
            <a:r>
              <a:rPr lang="en-CA" sz="1100" b="1" dirty="0">
                <a:solidFill>
                  <a:schemeClr val="tx1"/>
                </a:solidFill>
              </a:rPr>
              <a:t>Health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1989138" y="2071688"/>
            <a:ext cx="1081087" cy="573087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/>
              <a:t>Cree</a:t>
            </a:r>
            <a:r>
              <a:rPr lang="en-CA" sz="1100" dirty="0"/>
              <a:t> </a:t>
            </a:r>
            <a:r>
              <a:rPr lang="en-CA" sz="1100" b="1" dirty="0"/>
              <a:t>Regional</a:t>
            </a:r>
            <a:r>
              <a:rPr lang="en-CA" sz="1100" dirty="0"/>
              <a:t> </a:t>
            </a:r>
            <a:r>
              <a:rPr lang="en-CA" sz="1100" b="1" dirty="0"/>
              <a:t>Authority</a:t>
            </a:r>
            <a:endParaRPr lang="fr-CA" sz="1100" b="1" dirty="0"/>
          </a:p>
        </p:txBody>
      </p:sp>
      <p:cxnSp>
        <p:nvCxnSpPr>
          <p:cNvPr id="26" name="Connecteur droit 25"/>
          <p:cNvCxnSpPr/>
          <p:nvPr/>
        </p:nvCxnSpPr>
        <p:spPr>
          <a:xfrm flipV="1">
            <a:off x="5059363" y="2700338"/>
            <a:ext cx="1573212" cy="22383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5778500" y="2492375"/>
            <a:ext cx="1646238" cy="720725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CA" sz="1400" b="1">
                <a:solidFill>
                  <a:srgbClr val="00FFCC"/>
                </a:solidFill>
              </a:rPr>
              <a:t>Communities</a:t>
            </a:r>
            <a:endParaRPr lang="fr-CA" sz="1400" b="1">
              <a:solidFill>
                <a:srgbClr val="00FFCC"/>
              </a:solidFill>
            </a:endParaRPr>
          </a:p>
        </p:txBody>
      </p:sp>
      <p:cxnSp>
        <p:nvCxnSpPr>
          <p:cNvPr id="30" name="Connecteur droit 29"/>
          <p:cNvCxnSpPr>
            <a:stCxn id="28" idx="0"/>
          </p:cNvCxnSpPr>
          <p:nvPr/>
        </p:nvCxnSpPr>
        <p:spPr>
          <a:xfrm rot="5400000" flipH="1" flipV="1">
            <a:off x="6448426" y="2146300"/>
            <a:ext cx="500062" cy="19208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6807200" y="1628775"/>
            <a:ext cx="1079500" cy="57308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>
                <a:solidFill>
                  <a:schemeClr val="tx1"/>
                </a:solidFill>
              </a:rPr>
              <a:t>Mistissini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37" name="Connecteur droit 36"/>
          <p:cNvCxnSpPr>
            <a:cxnSpLocks noChangeShapeType="1"/>
            <a:stCxn id="28" idx="7"/>
            <a:endCxn id="47" idx="6"/>
          </p:cNvCxnSpPr>
          <p:nvPr/>
        </p:nvCxnSpPr>
        <p:spPr bwMode="auto">
          <a:xfrm flipV="1">
            <a:off x="7183438" y="2416175"/>
            <a:ext cx="1846262" cy="180975"/>
          </a:xfrm>
          <a:prstGeom prst="line">
            <a:avLst/>
          </a:prstGeom>
          <a:noFill/>
          <a:ln w="9525" algn="ctr">
            <a:solidFill>
              <a:srgbClr val="98B954"/>
            </a:solidFill>
            <a:round/>
            <a:headEnd/>
            <a:tailEnd/>
          </a:ln>
        </p:spPr>
      </p:cxnSp>
      <p:sp>
        <p:nvSpPr>
          <p:cNvPr id="47" name="Ellipse 46"/>
          <p:cNvSpPr/>
          <p:nvPr/>
        </p:nvSpPr>
        <p:spPr>
          <a:xfrm>
            <a:off x="7950200" y="2128838"/>
            <a:ext cx="1079500" cy="573087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>
                <a:solidFill>
                  <a:schemeClr val="tx1"/>
                </a:solidFill>
              </a:rPr>
              <a:t>Nemaska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48" name="Ellipse 47"/>
          <p:cNvSpPr/>
          <p:nvPr/>
        </p:nvSpPr>
        <p:spPr>
          <a:xfrm>
            <a:off x="7878763" y="2986088"/>
            <a:ext cx="1428750" cy="5715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>
                <a:solidFill>
                  <a:schemeClr val="tx1"/>
                </a:solidFill>
              </a:rPr>
              <a:t>Waskaganish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6664325" y="3629025"/>
            <a:ext cx="1714500" cy="57308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>
                <a:solidFill>
                  <a:schemeClr val="tx1"/>
                </a:solidFill>
              </a:rPr>
              <a:t>Whapmagoostui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61" name="Connecteur droit 60"/>
          <p:cNvCxnSpPr>
            <a:cxnSpLocks noChangeShapeType="1"/>
            <a:stCxn id="4" idx="0"/>
            <a:endCxn id="6" idx="4"/>
          </p:cNvCxnSpPr>
          <p:nvPr/>
        </p:nvCxnSpPr>
        <p:spPr bwMode="auto">
          <a:xfrm rot="5400000" flipH="1" flipV="1">
            <a:off x="4151114" y="2011164"/>
            <a:ext cx="347663" cy="186136"/>
          </a:xfrm>
          <a:prstGeom prst="line">
            <a:avLst/>
          </a:prstGeom>
          <a:noFill/>
          <a:ln w="38100" algn="ctr">
            <a:solidFill>
              <a:srgbClr val="9BBB59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94" name="Connecteur droit 93"/>
          <p:cNvCxnSpPr>
            <a:stCxn id="5" idx="2"/>
            <a:endCxn id="95" idx="6"/>
          </p:cNvCxnSpPr>
          <p:nvPr/>
        </p:nvCxnSpPr>
        <p:spPr>
          <a:xfrm rot="10800000">
            <a:off x="2498725" y="4214813"/>
            <a:ext cx="847725" cy="7143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5" name="Ellipse 94"/>
          <p:cNvSpPr/>
          <p:nvPr/>
        </p:nvSpPr>
        <p:spPr>
          <a:xfrm>
            <a:off x="1203325" y="3929063"/>
            <a:ext cx="1295400" cy="5715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>
                <a:solidFill>
                  <a:schemeClr val="tx1"/>
                </a:solidFill>
              </a:rPr>
              <a:t>Prentki</a:t>
            </a:r>
            <a:r>
              <a:rPr lang="en-CA" sz="1100" dirty="0"/>
              <a:t> </a:t>
            </a:r>
            <a:r>
              <a:rPr lang="en-CA" sz="1100" b="1" dirty="0">
                <a:solidFill>
                  <a:schemeClr val="tx1"/>
                </a:solidFill>
              </a:rPr>
              <a:t>Lab </a:t>
            </a:r>
            <a:r>
              <a:rPr lang="fr-CA" sz="1100" b="1" dirty="0">
                <a:solidFill>
                  <a:schemeClr val="tx1"/>
                </a:solidFill>
              </a:rPr>
              <a:t> CHUM</a:t>
            </a:r>
          </a:p>
        </p:txBody>
      </p:sp>
      <p:cxnSp>
        <p:nvCxnSpPr>
          <p:cNvPr id="97" name="Connecteur droit 96"/>
          <p:cNvCxnSpPr/>
          <p:nvPr/>
        </p:nvCxnSpPr>
        <p:spPr>
          <a:xfrm rot="10800000" flipV="1">
            <a:off x="2346325" y="4429125"/>
            <a:ext cx="1071563" cy="50006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8" name="Ellipse 97"/>
          <p:cNvSpPr/>
          <p:nvPr/>
        </p:nvSpPr>
        <p:spPr>
          <a:xfrm>
            <a:off x="1131888" y="4714875"/>
            <a:ext cx="1223962" cy="57308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Johns</a:t>
            </a:r>
            <a:r>
              <a:rPr lang="en-CA" sz="1100" dirty="0">
                <a:solidFill>
                  <a:schemeClr val="tx1"/>
                </a:solidFill>
              </a:rPr>
              <a:t> </a:t>
            </a:r>
            <a:r>
              <a:rPr lang="en-CA" sz="1100" b="1" dirty="0">
                <a:solidFill>
                  <a:schemeClr val="tx1"/>
                </a:solidFill>
              </a:rPr>
              <a:t>Lab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McGill University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100" name="Connecteur droit 99"/>
          <p:cNvCxnSpPr>
            <a:stCxn id="5" idx="3"/>
          </p:cNvCxnSpPr>
          <p:nvPr/>
        </p:nvCxnSpPr>
        <p:spPr>
          <a:xfrm rot="5400000">
            <a:off x="2615407" y="4555331"/>
            <a:ext cx="1104900" cy="107156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1" name="Ellipse 100"/>
          <p:cNvSpPr/>
          <p:nvPr/>
        </p:nvSpPr>
        <p:spPr>
          <a:xfrm>
            <a:off x="1846263" y="5429250"/>
            <a:ext cx="1223962" cy="57308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Foster</a:t>
            </a:r>
            <a:r>
              <a:rPr lang="en-CA" sz="1100" b="1" dirty="0"/>
              <a:t> </a:t>
            </a:r>
            <a:r>
              <a:rPr lang="en-CA" sz="1100" b="1" dirty="0">
                <a:solidFill>
                  <a:schemeClr val="tx1"/>
                </a:solidFill>
              </a:rPr>
              <a:t>Lab</a:t>
            </a:r>
            <a:r>
              <a:rPr lang="fr-CA" sz="1100" b="1" dirty="0">
                <a:solidFill>
                  <a:schemeClr val="tx1"/>
                </a:solidFill>
              </a:rPr>
              <a:t>  </a:t>
            </a:r>
            <a:r>
              <a:rPr lang="fr-CA" sz="1100" b="1" dirty="0" err="1">
                <a:solidFill>
                  <a:schemeClr val="tx1"/>
                </a:solidFill>
              </a:rPr>
              <a:t>University</a:t>
            </a:r>
            <a:r>
              <a:rPr lang="fr-CA" sz="1100" b="1" dirty="0">
                <a:solidFill>
                  <a:schemeClr val="tx1"/>
                </a:solidFill>
              </a:rPr>
              <a:t> of Ottawa</a:t>
            </a:r>
          </a:p>
        </p:txBody>
      </p:sp>
      <p:cxnSp>
        <p:nvCxnSpPr>
          <p:cNvPr id="103" name="Connecteur droit 102"/>
          <p:cNvCxnSpPr/>
          <p:nvPr/>
        </p:nvCxnSpPr>
        <p:spPr>
          <a:xfrm rot="5400000">
            <a:off x="3417888" y="5072063"/>
            <a:ext cx="1143000" cy="28575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4" name="Ellipse 103"/>
          <p:cNvSpPr/>
          <p:nvPr/>
        </p:nvSpPr>
        <p:spPr>
          <a:xfrm>
            <a:off x="2989263" y="5715000"/>
            <a:ext cx="1366837" cy="5715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Bennett Lab University of Ottawa 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106" name="Connecteur droit 105"/>
          <p:cNvCxnSpPr/>
          <p:nvPr/>
        </p:nvCxnSpPr>
        <p:spPr>
          <a:xfrm rot="16200000" flipH="1">
            <a:off x="4119562" y="5156201"/>
            <a:ext cx="1533525" cy="508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7" name="Ellipse 106"/>
          <p:cNvSpPr/>
          <p:nvPr/>
        </p:nvSpPr>
        <p:spPr>
          <a:xfrm>
            <a:off x="4418013" y="5715000"/>
            <a:ext cx="1358900" cy="57308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Haddad</a:t>
            </a:r>
            <a:r>
              <a:rPr lang="en-CA" sz="1100" b="1" dirty="0"/>
              <a:t> </a:t>
            </a:r>
            <a:r>
              <a:rPr lang="en-CA" sz="1100" b="1" dirty="0">
                <a:solidFill>
                  <a:schemeClr val="tx1"/>
                </a:solidFill>
              </a:rPr>
              <a:t>Lab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>
                <a:solidFill>
                  <a:schemeClr val="tx1"/>
                </a:solidFill>
              </a:rPr>
              <a:t>Université</a:t>
            </a:r>
            <a:r>
              <a:rPr lang="en-CA" sz="1100" b="1" dirty="0">
                <a:solidFill>
                  <a:schemeClr val="tx1"/>
                </a:solidFill>
              </a:rPr>
              <a:t> de Montréal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109" name="Connecteur droit 108"/>
          <p:cNvCxnSpPr/>
          <p:nvPr/>
        </p:nvCxnSpPr>
        <p:spPr>
          <a:xfrm rot="16200000" flipH="1">
            <a:off x="5204619" y="4714082"/>
            <a:ext cx="1214437" cy="107315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0" name="Ellipse 109"/>
          <p:cNvSpPr/>
          <p:nvPr/>
        </p:nvSpPr>
        <p:spPr>
          <a:xfrm>
            <a:off x="5919788" y="5500688"/>
            <a:ext cx="1285875" cy="573087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Arnason</a:t>
            </a:r>
            <a:r>
              <a:rPr lang="en-CA" sz="1100" dirty="0"/>
              <a:t> </a:t>
            </a:r>
            <a:r>
              <a:rPr lang="en-CA" sz="1100" b="1" dirty="0">
                <a:solidFill>
                  <a:schemeClr val="tx1"/>
                </a:solidFill>
              </a:rPr>
              <a:t>Lab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University of Ottawa 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113" name="Ellipse 112"/>
          <p:cNvSpPr/>
          <p:nvPr/>
        </p:nvSpPr>
        <p:spPr>
          <a:xfrm>
            <a:off x="6348413" y="4929188"/>
            <a:ext cx="2000250" cy="573087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Cuerrier</a:t>
            </a:r>
            <a:r>
              <a:rPr lang="en-CA" sz="1100" dirty="0"/>
              <a:t> </a:t>
            </a:r>
            <a:r>
              <a:rPr lang="en-CA" sz="1100" b="1" dirty="0">
                <a:solidFill>
                  <a:schemeClr val="tx1"/>
                </a:solidFill>
              </a:rPr>
              <a:t>Lab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IRBV, </a:t>
            </a:r>
            <a:r>
              <a:rPr lang="en-CA" sz="1100" b="1" dirty="0" err="1">
                <a:solidFill>
                  <a:schemeClr val="tx1"/>
                </a:solidFill>
              </a:rPr>
              <a:t>Université</a:t>
            </a:r>
            <a:r>
              <a:rPr lang="en-CA" sz="1100" b="1" dirty="0">
                <a:solidFill>
                  <a:schemeClr val="tx1"/>
                </a:solidFill>
              </a:rPr>
              <a:t> de Montréal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131" name="Connecteur droit 130"/>
          <p:cNvCxnSpPr>
            <a:stCxn id="28" idx="6"/>
          </p:cNvCxnSpPr>
          <p:nvPr/>
        </p:nvCxnSpPr>
        <p:spPr>
          <a:xfrm>
            <a:off x="7424738" y="2852738"/>
            <a:ext cx="596900" cy="35718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5" name="Connecteur droit 184"/>
          <p:cNvCxnSpPr>
            <a:cxnSpLocks noChangeShapeType="1"/>
            <a:stCxn id="4" idx="4"/>
            <a:endCxn id="5" idx="0"/>
          </p:cNvCxnSpPr>
          <p:nvPr/>
        </p:nvCxnSpPr>
        <p:spPr bwMode="auto">
          <a:xfrm rot="16200000" flipH="1">
            <a:off x="4254698" y="3622078"/>
            <a:ext cx="284163" cy="329805"/>
          </a:xfrm>
          <a:prstGeom prst="line">
            <a:avLst/>
          </a:prstGeom>
          <a:noFill/>
          <a:ln w="38100" algn="ctr">
            <a:solidFill>
              <a:srgbClr val="9BBB59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201" name="Connecteur droit 200"/>
          <p:cNvCxnSpPr/>
          <p:nvPr/>
        </p:nvCxnSpPr>
        <p:spPr>
          <a:xfrm>
            <a:off x="5634038" y="4500563"/>
            <a:ext cx="1071562" cy="64293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374" name="Rectangle 225"/>
          <p:cNvSpPr>
            <a:spLocks noChangeArrowheads="1"/>
          </p:cNvSpPr>
          <p:nvPr/>
        </p:nvSpPr>
        <p:spPr bwMode="auto">
          <a:xfrm>
            <a:off x="-53975" y="44450"/>
            <a:ext cx="350043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b="1">
                <a:solidFill>
                  <a:srgbClr val="C00000"/>
                </a:solidFill>
                <a:latin typeface="Calibri" pitchFamily="34" charset="0"/>
              </a:rPr>
              <a:t>Canadian Institutes of Health Research Team in Aboriginal Anti-Diabetic Medicines </a:t>
            </a:r>
          </a:p>
          <a:p>
            <a:pPr algn="ctr"/>
            <a:r>
              <a:rPr lang="en-CA" sz="1400" b="1">
                <a:solidFill>
                  <a:srgbClr val="C00000"/>
                </a:solidFill>
                <a:latin typeface="Calibri" pitchFamily="34" charset="0"/>
              </a:rPr>
              <a:t>- Team Structure -</a:t>
            </a:r>
            <a:endParaRPr lang="fr-CA" sz="1400" b="1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/>
        </p:nvCxnSpPr>
        <p:spPr>
          <a:xfrm rot="10800000">
            <a:off x="2774950" y="2500313"/>
            <a:ext cx="714375" cy="2143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/>
        </p:nvCxnSpPr>
        <p:spPr>
          <a:xfrm rot="16200000" flipH="1">
            <a:off x="6760369" y="3175794"/>
            <a:ext cx="855662" cy="47625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 rot="5400000" flipH="1" flipV="1">
            <a:off x="3990182" y="1070769"/>
            <a:ext cx="571500" cy="158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Ellipse 4"/>
          <p:cNvSpPr>
            <a:spLocks noChangeArrowheads="1"/>
          </p:cNvSpPr>
          <p:nvPr/>
        </p:nvSpPr>
        <p:spPr bwMode="auto">
          <a:xfrm>
            <a:off x="3418667" y="2278063"/>
            <a:ext cx="1714512" cy="1366837"/>
          </a:xfrm>
          <a:prstGeom prst="ellipse">
            <a:avLst/>
          </a:prstGeom>
          <a:solidFill>
            <a:srgbClr val="208CA6"/>
          </a:solidFill>
          <a:ln w="9525" algn="ctr">
            <a:solidFill>
              <a:srgbClr val="BE4B48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CA" dirty="0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en-CA" b="1" dirty="0" err="1" smtClean="0">
                <a:latin typeface="Calibri" pitchFamily="34" charset="0"/>
              </a:rPr>
              <a:t>Comité</a:t>
            </a:r>
            <a:endParaRPr lang="en-CA" b="1" dirty="0" smtClean="0">
              <a:latin typeface="Calibri" pitchFamily="34" charset="0"/>
            </a:endParaRPr>
          </a:p>
          <a:p>
            <a:pPr algn="ctr"/>
            <a:r>
              <a:rPr lang="en-CA" b="1" dirty="0" smtClean="0">
                <a:latin typeface="Calibri" pitchFamily="34" charset="0"/>
              </a:rPr>
              <a:t>  Steering</a:t>
            </a:r>
            <a:endParaRPr lang="fr-CA" b="1" dirty="0">
              <a:latin typeface="Calibri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347229" y="4000504"/>
            <a:ext cx="2430463" cy="714375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CA" sz="1400" dirty="0" smtClean="0">
                <a:solidFill>
                  <a:srgbClr val="00FFCC"/>
                </a:solidFill>
              </a:rPr>
              <a:t> </a:t>
            </a:r>
            <a:r>
              <a:rPr lang="en-CA" sz="1400" b="1" dirty="0" err="1" smtClean="0">
                <a:solidFill>
                  <a:srgbClr val="00FFCC"/>
                </a:solidFill>
              </a:rPr>
              <a:t>Comité</a:t>
            </a:r>
            <a:r>
              <a:rPr lang="en-CA" sz="1400" b="1" dirty="0" smtClean="0">
                <a:solidFill>
                  <a:srgbClr val="00FFCC"/>
                </a:solidFill>
              </a:rPr>
              <a:t> </a:t>
            </a:r>
            <a:r>
              <a:rPr lang="en-CA" sz="1400" b="1" dirty="0" err="1" smtClean="0">
                <a:solidFill>
                  <a:srgbClr val="00FFCC"/>
                </a:solidFill>
              </a:rPr>
              <a:t>Scientifique</a:t>
            </a:r>
            <a:endParaRPr lang="fr-CA" sz="1400" b="1" dirty="0">
              <a:solidFill>
                <a:srgbClr val="00FFCC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3275791" y="1071546"/>
            <a:ext cx="2357454" cy="85885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CA" sz="1400" b="1" dirty="0" err="1" smtClean="0">
                <a:solidFill>
                  <a:srgbClr val="00FFCC"/>
                </a:solidFill>
              </a:rPr>
              <a:t>Conseil</a:t>
            </a:r>
            <a:r>
              <a:rPr lang="en-CA" sz="1400" b="1" dirty="0" smtClean="0">
                <a:solidFill>
                  <a:srgbClr val="00FFCC"/>
                </a:solidFill>
              </a:rPr>
              <a:t> Cri de la santé et des services </a:t>
            </a:r>
            <a:r>
              <a:rPr lang="en-CA" sz="1400" b="1" dirty="0" err="1" smtClean="0">
                <a:solidFill>
                  <a:srgbClr val="00FFCC"/>
                </a:solidFill>
              </a:rPr>
              <a:t>sociaux</a:t>
            </a:r>
            <a:r>
              <a:rPr lang="en-CA" sz="1400" b="1" dirty="0" smtClean="0">
                <a:solidFill>
                  <a:srgbClr val="00FFCC"/>
                </a:solidFill>
              </a:rPr>
              <a:t> de la </a:t>
            </a:r>
            <a:r>
              <a:rPr lang="en-CA" sz="1400" b="1" dirty="0" err="1" smtClean="0">
                <a:solidFill>
                  <a:srgbClr val="00FFCC"/>
                </a:solidFill>
              </a:rPr>
              <a:t>Baie</a:t>
            </a:r>
            <a:r>
              <a:rPr lang="en-CA" sz="1400" b="1" dirty="0" smtClean="0">
                <a:solidFill>
                  <a:srgbClr val="00FFCC"/>
                </a:solidFill>
              </a:rPr>
              <a:t> James</a:t>
            </a:r>
            <a:endParaRPr lang="fr-CA" sz="1400" b="1" dirty="0">
              <a:solidFill>
                <a:srgbClr val="00FFCC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3703638" y="285750"/>
            <a:ext cx="1189037" cy="57308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dirty="0" smtClean="0"/>
              <a:t> </a:t>
            </a:r>
            <a:r>
              <a:rPr lang="en-CA" sz="1100" b="1" dirty="0" err="1" smtClean="0">
                <a:solidFill>
                  <a:schemeClr val="tx1"/>
                </a:solidFill>
              </a:rPr>
              <a:t>Comité</a:t>
            </a:r>
            <a:r>
              <a:rPr lang="en-CA" sz="1100" b="1" dirty="0" smtClean="0">
                <a:solidFill>
                  <a:schemeClr val="tx1"/>
                </a:solidFill>
              </a:rPr>
              <a:t> de </a:t>
            </a:r>
            <a:r>
              <a:rPr lang="en-CA" sz="1100" b="1" dirty="0" err="1" smtClean="0">
                <a:solidFill>
                  <a:schemeClr val="tx1"/>
                </a:solidFill>
              </a:rPr>
              <a:t>recherche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9" name="Connecteur droit 8"/>
          <p:cNvCxnSpPr>
            <a:endCxn id="7" idx="1"/>
          </p:cNvCxnSpPr>
          <p:nvPr/>
        </p:nvCxnSpPr>
        <p:spPr>
          <a:xfrm>
            <a:off x="3060700" y="928688"/>
            <a:ext cx="560332" cy="26863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2347097" y="714375"/>
            <a:ext cx="1357322" cy="57308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smtClean="0">
                <a:solidFill>
                  <a:schemeClr val="tx1"/>
                </a:solidFill>
              </a:rPr>
              <a:t>Initiative </a:t>
            </a:r>
            <a:r>
              <a:rPr lang="en-CA" sz="1100" b="1" dirty="0" err="1" smtClean="0">
                <a:solidFill>
                  <a:schemeClr val="tx1"/>
                </a:solidFill>
              </a:rPr>
              <a:t>sur</a:t>
            </a:r>
            <a:r>
              <a:rPr lang="en-CA" sz="1100" b="1" dirty="0" smtClean="0">
                <a:solidFill>
                  <a:schemeClr val="tx1"/>
                </a:solidFill>
              </a:rPr>
              <a:t> le </a:t>
            </a:r>
            <a:r>
              <a:rPr lang="en-CA" sz="1100" b="1" dirty="0" err="1" smtClean="0">
                <a:solidFill>
                  <a:schemeClr val="tx1"/>
                </a:solidFill>
              </a:rPr>
              <a:t>diabète</a:t>
            </a:r>
            <a:r>
              <a:rPr lang="en-CA" sz="1100" b="1" dirty="0" smtClean="0">
                <a:solidFill>
                  <a:schemeClr val="tx1"/>
                </a:solidFill>
              </a:rPr>
              <a:t> </a:t>
            </a:r>
            <a:r>
              <a:rPr lang="en-CA" sz="1100" b="1" dirty="0" err="1" smtClean="0">
                <a:solidFill>
                  <a:schemeClr val="tx1"/>
                </a:solidFill>
              </a:rPr>
              <a:t>régional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11" name="Connecteur droit 10"/>
          <p:cNvCxnSpPr>
            <a:stCxn id="7" idx="7"/>
            <a:endCxn id="12" idx="3"/>
          </p:cNvCxnSpPr>
          <p:nvPr/>
        </p:nvCxnSpPr>
        <p:spPr>
          <a:xfrm rot="5400000" flipH="1" flipV="1">
            <a:off x="5184630" y="1019806"/>
            <a:ext cx="280891" cy="741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5203825" y="428625"/>
            <a:ext cx="1081088" cy="5715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smtClean="0">
                <a:solidFill>
                  <a:schemeClr val="tx1"/>
                </a:solidFill>
              </a:rPr>
              <a:t>Santé </a:t>
            </a:r>
            <a:r>
              <a:rPr lang="en-CA" sz="1100" b="1" dirty="0" err="1" smtClean="0">
                <a:solidFill>
                  <a:schemeClr val="tx1"/>
                </a:solidFill>
              </a:rPr>
              <a:t>publique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989138" y="2071688"/>
            <a:ext cx="1081087" cy="573087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 smtClean="0"/>
              <a:t>Autorité</a:t>
            </a:r>
            <a:r>
              <a:rPr lang="en-CA" sz="1100" b="1" dirty="0" smtClean="0"/>
              <a:t> </a:t>
            </a:r>
            <a:r>
              <a:rPr lang="en-CA" sz="1100" b="1" dirty="0" err="1" smtClean="0"/>
              <a:t>régionale</a:t>
            </a:r>
            <a:r>
              <a:rPr lang="en-CA" sz="1100" b="1" dirty="0" smtClean="0"/>
              <a:t> </a:t>
            </a:r>
            <a:r>
              <a:rPr lang="en-CA" sz="1100" b="1" dirty="0" err="1" smtClean="0"/>
              <a:t>Crie</a:t>
            </a:r>
            <a:endParaRPr lang="fr-CA" sz="1100" b="1" dirty="0"/>
          </a:p>
        </p:txBody>
      </p:sp>
      <p:cxnSp>
        <p:nvCxnSpPr>
          <p:cNvPr id="14" name="Connecteur droit 13"/>
          <p:cNvCxnSpPr/>
          <p:nvPr/>
        </p:nvCxnSpPr>
        <p:spPr>
          <a:xfrm flipV="1">
            <a:off x="5059363" y="2700338"/>
            <a:ext cx="1573212" cy="22383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5633245" y="2500306"/>
            <a:ext cx="1785950" cy="720725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CA" sz="1400" b="1" dirty="0" err="1" smtClean="0">
                <a:solidFill>
                  <a:srgbClr val="00FFCC"/>
                </a:solidFill>
              </a:rPr>
              <a:t>Communautés</a:t>
            </a:r>
            <a:endParaRPr lang="fr-CA" sz="1400" b="1" dirty="0">
              <a:solidFill>
                <a:srgbClr val="00FFCC"/>
              </a:solidFill>
            </a:endParaRPr>
          </a:p>
        </p:txBody>
      </p:sp>
      <p:cxnSp>
        <p:nvCxnSpPr>
          <p:cNvPr id="16" name="Connecteur droit 15"/>
          <p:cNvCxnSpPr>
            <a:stCxn id="15" idx="0"/>
          </p:cNvCxnSpPr>
          <p:nvPr/>
        </p:nvCxnSpPr>
        <p:spPr>
          <a:xfrm rot="5400000" flipH="1" flipV="1">
            <a:off x="6373423" y="2153047"/>
            <a:ext cx="500057" cy="19446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6807200" y="1628775"/>
            <a:ext cx="1079500" cy="57308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>
                <a:solidFill>
                  <a:schemeClr val="tx1"/>
                </a:solidFill>
              </a:rPr>
              <a:t>Mistissini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18" name="Connecteur droit 17"/>
          <p:cNvCxnSpPr>
            <a:cxnSpLocks noChangeShapeType="1"/>
            <a:stCxn id="15" idx="7"/>
            <a:endCxn id="19" idx="6"/>
          </p:cNvCxnSpPr>
          <p:nvPr/>
        </p:nvCxnSpPr>
        <p:spPr bwMode="auto">
          <a:xfrm rot="5400000" flipH="1" flipV="1">
            <a:off x="7998438" y="1574592"/>
            <a:ext cx="190472" cy="1872052"/>
          </a:xfrm>
          <a:prstGeom prst="line">
            <a:avLst/>
          </a:prstGeom>
          <a:noFill/>
          <a:ln w="9525" algn="ctr">
            <a:solidFill>
              <a:srgbClr val="98B954"/>
            </a:solidFill>
            <a:round/>
            <a:headEnd/>
            <a:tailEnd/>
          </a:ln>
        </p:spPr>
      </p:cxnSp>
      <p:sp>
        <p:nvSpPr>
          <p:cNvPr id="19" name="Ellipse 18"/>
          <p:cNvSpPr/>
          <p:nvPr/>
        </p:nvSpPr>
        <p:spPr>
          <a:xfrm>
            <a:off x="7950200" y="2128838"/>
            <a:ext cx="1079500" cy="573087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>
                <a:solidFill>
                  <a:schemeClr val="tx1"/>
                </a:solidFill>
              </a:rPr>
              <a:t>Nemaska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7878763" y="2986088"/>
            <a:ext cx="1428750" cy="5715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>
                <a:solidFill>
                  <a:schemeClr val="tx1"/>
                </a:solidFill>
              </a:rPr>
              <a:t>Waskaganish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6664325" y="3629025"/>
            <a:ext cx="1714500" cy="57308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>
                <a:solidFill>
                  <a:schemeClr val="tx1"/>
                </a:solidFill>
              </a:rPr>
              <a:t>Whapmagoostui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22" name="Connecteur droit 21"/>
          <p:cNvCxnSpPr>
            <a:cxnSpLocks noChangeShapeType="1"/>
            <a:stCxn id="5" idx="0"/>
            <a:endCxn id="7" idx="4"/>
          </p:cNvCxnSpPr>
          <p:nvPr/>
        </p:nvCxnSpPr>
        <p:spPr bwMode="auto">
          <a:xfrm rot="5400000" flipH="1" flipV="1">
            <a:off x="4191389" y="2014935"/>
            <a:ext cx="347663" cy="178595"/>
          </a:xfrm>
          <a:prstGeom prst="line">
            <a:avLst/>
          </a:prstGeom>
          <a:noFill/>
          <a:ln w="38100" algn="ctr">
            <a:solidFill>
              <a:srgbClr val="9BBB59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23" name="Connecteur droit 22"/>
          <p:cNvCxnSpPr>
            <a:stCxn id="6" idx="2"/>
            <a:endCxn id="24" idx="6"/>
          </p:cNvCxnSpPr>
          <p:nvPr/>
        </p:nvCxnSpPr>
        <p:spPr>
          <a:xfrm rot="10800000">
            <a:off x="2498725" y="4214814"/>
            <a:ext cx="848504" cy="14287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4" name="Ellipse 23"/>
          <p:cNvSpPr/>
          <p:nvPr/>
        </p:nvSpPr>
        <p:spPr>
          <a:xfrm>
            <a:off x="1203325" y="3929063"/>
            <a:ext cx="1295400" cy="5715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smtClean="0">
                <a:solidFill>
                  <a:schemeClr val="tx1"/>
                </a:solidFill>
              </a:rPr>
              <a:t>Lab  </a:t>
            </a:r>
            <a:r>
              <a:rPr lang="en-CA" sz="1100" b="1" dirty="0" err="1" smtClean="0">
                <a:solidFill>
                  <a:schemeClr val="tx1"/>
                </a:solidFill>
              </a:rPr>
              <a:t>Prentki</a:t>
            </a:r>
            <a:r>
              <a:rPr lang="fr-CA" sz="1100" b="1" dirty="0" smtClean="0">
                <a:solidFill>
                  <a:schemeClr val="tx1"/>
                </a:solidFill>
              </a:rPr>
              <a:t> </a:t>
            </a:r>
            <a:r>
              <a:rPr lang="fr-CA" sz="1100" b="1" dirty="0">
                <a:solidFill>
                  <a:schemeClr val="tx1"/>
                </a:solidFill>
              </a:rPr>
              <a:t>CHUM</a:t>
            </a:r>
          </a:p>
        </p:txBody>
      </p:sp>
      <p:cxnSp>
        <p:nvCxnSpPr>
          <p:cNvPr id="25" name="Connecteur droit 24"/>
          <p:cNvCxnSpPr/>
          <p:nvPr/>
        </p:nvCxnSpPr>
        <p:spPr>
          <a:xfrm rot="10800000" flipV="1">
            <a:off x="2346325" y="4429125"/>
            <a:ext cx="1071563" cy="50006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1131888" y="4714875"/>
            <a:ext cx="1223962" cy="57308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smtClean="0">
                <a:solidFill>
                  <a:schemeClr val="tx1"/>
                </a:solidFill>
              </a:rPr>
              <a:t>Lab Johns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 smtClean="0">
                <a:solidFill>
                  <a:schemeClr val="tx1"/>
                </a:solidFill>
              </a:rPr>
              <a:t>Université</a:t>
            </a:r>
            <a:endParaRPr lang="en-CA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McGill 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27" name="Connecteur droit 26"/>
          <p:cNvCxnSpPr>
            <a:stCxn id="6" idx="3"/>
          </p:cNvCxnSpPr>
          <p:nvPr/>
        </p:nvCxnSpPr>
        <p:spPr>
          <a:xfrm rot="5400000">
            <a:off x="2616186" y="4626772"/>
            <a:ext cx="1104900" cy="107156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1846263" y="5429250"/>
            <a:ext cx="1223962" cy="57308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smtClean="0"/>
              <a:t> </a:t>
            </a:r>
            <a:r>
              <a:rPr lang="en-CA" sz="1100" b="1" dirty="0" smtClean="0">
                <a:solidFill>
                  <a:schemeClr val="tx1"/>
                </a:solidFill>
              </a:rPr>
              <a:t>Lab Foster</a:t>
            </a:r>
            <a:r>
              <a:rPr lang="fr-CA" sz="1100" b="1" dirty="0" smtClean="0">
                <a:solidFill>
                  <a:schemeClr val="tx1"/>
                </a:solidFill>
              </a:rPr>
              <a:t>  Université d’Ottawa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29" name="Connecteur droit 28"/>
          <p:cNvCxnSpPr/>
          <p:nvPr/>
        </p:nvCxnSpPr>
        <p:spPr>
          <a:xfrm rot="5400000">
            <a:off x="3417888" y="5072063"/>
            <a:ext cx="1143000" cy="28575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Ellipse 29"/>
          <p:cNvSpPr/>
          <p:nvPr/>
        </p:nvSpPr>
        <p:spPr>
          <a:xfrm>
            <a:off x="2989263" y="5715000"/>
            <a:ext cx="1366837" cy="5715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smtClean="0">
                <a:solidFill>
                  <a:schemeClr val="tx1"/>
                </a:solidFill>
              </a:rPr>
              <a:t>Lab Bennett </a:t>
            </a:r>
            <a:r>
              <a:rPr lang="en-CA" sz="1100" b="1" dirty="0" err="1" smtClean="0">
                <a:solidFill>
                  <a:schemeClr val="tx1"/>
                </a:solidFill>
              </a:rPr>
              <a:t>Université</a:t>
            </a:r>
            <a:r>
              <a:rPr lang="en-CA" sz="1100" b="1" dirty="0" smtClean="0">
                <a:solidFill>
                  <a:schemeClr val="tx1"/>
                </a:solidFill>
              </a:rPr>
              <a:t> </a:t>
            </a:r>
            <a:r>
              <a:rPr lang="en-CA" sz="1100" b="1" dirty="0" err="1" smtClean="0">
                <a:solidFill>
                  <a:schemeClr val="tx1"/>
                </a:solidFill>
              </a:rPr>
              <a:t>d’Ottawa</a:t>
            </a:r>
            <a:r>
              <a:rPr lang="en-CA" sz="1100" b="1" dirty="0" smtClean="0">
                <a:solidFill>
                  <a:schemeClr val="tx1"/>
                </a:solidFill>
              </a:rPr>
              <a:t> 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31" name="Connecteur droit 30"/>
          <p:cNvCxnSpPr/>
          <p:nvPr/>
        </p:nvCxnSpPr>
        <p:spPr>
          <a:xfrm rot="16200000" flipH="1">
            <a:off x="4119562" y="5156201"/>
            <a:ext cx="1533525" cy="508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2" name="Ellipse 31"/>
          <p:cNvSpPr/>
          <p:nvPr/>
        </p:nvSpPr>
        <p:spPr>
          <a:xfrm>
            <a:off x="4418013" y="5715000"/>
            <a:ext cx="1358900" cy="57308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smtClean="0"/>
              <a:t> </a:t>
            </a:r>
            <a:r>
              <a:rPr lang="en-CA" sz="1100" b="1" dirty="0" smtClean="0">
                <a:solidFill>
                  <a:schemeClr val="tx1"/>
                </a:solidFill>
              </a:rPr>
              <a:t>Lab Haddad</a:t>
            </a:r>
            <a:endParaRPr lang="en-CA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>
                <a:solidFill>
                  <a:schemeClr val="tx1"/>
                </a:solidFill>
              </a:rPr>
              <a:t>Université</a:t>
            </a:r>
            <a:r>
              <a:rPr lang="en-CA" sz="1100" b="1" dirty="0">
                <a:solidFill>
                  <a:schemeClr val="tx1"/>
                </a:solidFill>
              </a:rPr>
              <a:t> de Montréal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33" name="Connecteur droit 32"/>
          <p:cNvCxnSpPr/>
          <p:nvPr/>
        </p:nvCxnSpPr>
        <p:spPr>
          <a:xfrm rot="16200000" flipH="1">
            <a:off x="5204619" y="4714082"/>
            <a:ext cx="1214437" cy="107315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5918997" y="5643578"/>
            <a:ext cx="1357322" cy="573087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dirty="0" smtClean="0"/>
              <a:t> </a:t>
            </a:r>
            <a:r>
              <a:rPr lang="en-CA" sz="1100" b="1" dirty="0" smtClean="0">
                <a:solidFill>
                  <a:schemeClr val="tx1"/>
                </a:solidFill>
              </a:rPr>
              <a:t>Lab Arnason</a:t>
            </a:r>
            <a:endParaRPr lang="en-CA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err="1" smtClean="0">
                <a:solidFill>
                  <a:schemeClr val="tx1"/>
                </a:solidFill>
              </a:rPr>
              <a:t>Université</a:t>
            </a:r>
            <a:r>
              <a:rPr lang="en-CA" sz="1100" b="1" dirty="0" smtClean="0">
                <a:solidFill>
                  <a:schemeClr val="tx1"/>
                </a:solidFill>
              </a:rPr>
              <a:t> </a:t>
            </a:r>
            <a:r>
              <a:rPr lang="en-CA" sz="1100" b="1" dirty="0" err="1" smtClean="0">
                <a:solidFill>
                  <a:schemeClr val="tx1"/>
                </a:solidFill>
              </a:rPr>
              <a:t>d’Ottawa</a:t>
            </a:r>
            <a:r>
              <a:rPr lang="en-CA" sz="1100" b="1" dirty="0" smtClean="0">
                <a:solidFill>
                  <a:schemeClr val="tx1"/>
                </a:solidFill>
              </a:rPr>
              <a:t> 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6419063" y="4929188"/>
            <a:ext cx="1643074" cy="573087"/>
          </a:xfrm>
          <a:prstGeom prst="ellips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 smtClean="0">
                <a:solidFill>
                  <a:schemeClr val="tx1"/>
                </a:solidFill>
              </a:rPr>
              <a:t>Lab Cuerrier</a:t>
            </a:r>
            <a:endParaRPr lang="en-CA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0" b="1" dirty="0">
                <a:solidFill>
                  <a:schemeClr val="tx1"/>
                </a:solidFill>
              </a:rPr>
              <a:t>IRBV, </a:t>
            </a:r>
            <a:r>
              <a:rPr lang="en-CA" sz="1100" b="1" dirty="0" err="1">
                <a:solidFill>
                  <a:schemeClr val="tx1"/>
                </a:solidFill>
              </a:rPr>
              <a:t>Université</a:t>
            </a:r>
            <a:r>
              <a:rPr lang="en-CA" sz="1100" b="1" dirty="0">
                <a:solidFill>
                  <a:schemeClr val="tx1"/>
                </a:solidFill>
              </a:rPr>
              <a:t> de Montréal</a:t>
            </a:r>
            <a:endParaRPr lang="fr-CA" sz="1100" b="1" dirty="0">
              <a:solidFill>
                <a:schemeClr val="tx1"/>
              </a:solidFill>
            </a:endParaRPr>
          </a:p>
        </p:txBody>
      </p:sp>
      <p:cxnSp>
        <p:nvCxnSpPr>
          <p:cNvPr id="36" name="Connecteur droit 35"/>
          <p:cNvCxnSpPr>
            <a:stCxn id="15" idx="6"/>
          </p:cNvCxnSpPr>
          <p:nvPr/>
        </p:nvCxnSpPr>
        <p:spPr>
          <a:xfrm>
            <a:off x="7419195" y="2860669"/>
            <a:ext cx="528626" cy="35718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cxnSpLocks noChangeShapeType="1"/>
            <a:stCxn id="5" idx="4"/>
            <a:endCxn id="6" idx="0"/>
          </p:cNvCxnSpPr>
          <p:nvPr/>
        </p:nvCxnSpPr>
        <p:spPr bwMode="auto">
          <a:xfrm rot="16200000" flipH="1">
            <a:off x="4241390" y="3679433"/>
            <a:ext cx="355604" cy="286538"/>
          </a:xfrm>
          <a:prstGeom prst="line">
            <a:avLst/>
          </a:prstGeom>
          <a:noFill/>
          <a:ln w="38100" algn="ctr">
            <a:solidFill>
              <a:srgbClr val="9BBB59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38" name="Connecteur droit 37"/>
          <p:cNvCxnSpPr/>
          <p:nvPr/>
        </p:nvCxnSpPr>
        <p:spPr>
          <a:xfrm>
            <a:off x="5634038" y="4500563"/>
            <a:ext cx="1071562" cy="64293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0" y="214290"/>
            <a:ext cx="299003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1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CA" sz="1100" b="1" dirty="0" err="1" smtClean="0">
                <a:solidFill>
                  <a:srgbClr val="C00000"/>
                </a:solidFill>
                <a:latin typeface="+mn-lt"/>
              </a:rPr>
              <a:t>Instituts</a:t>
            </a:r>
            <a:r>
              <a:rPr lang="en-CA" sz="1100" b="1" dirty="0" smtClean="0">
                <a:solidFill>
                  <a:srgbClr val="C00000"/>
                </a:solidFill>
                <a:latin typeface="+mn-lt"/>
              </a:rPr>
              <a:t> de </a:t>
            </a:r>
            <a:r>
              <a:rPr lang="en-CA" sz="1100" b="1" dirty="0" err="1" smtClean="0">
                <a:solidFill>
                  <a:srgbClr val="C00000"/>
                </a:solidFill>
                <a:latin typeface="+mn-lt"/>
              </a:rPr>
              <a:t>recherche</a:t>
            </a:r>
            <a:r>
              <a:rPr lang="en-CA" sz="1100" b="1" dirty="0" smtClean="0">
                <a:solidFill>
                  <a:srgbClr val="C00000"/>
                </a:solidFill>
                <a:latin typeface="+mn-lt"/>
              </a:rPr>
              <a:t> en santé du Canada </a:t>
            </a:r>
          </a:p>
          <a:p>
            <a:pPr algn="ctr"/>
            <a:r>
              <a:rPr lang="fr-CA" sz="1100" b="1" dirty="0" smtClean="0">
                <a:solidFill>
                  <a:srgbClr val="C00000"/>
                </a:solidFill>
                <a:latin typeface="+mn-lt"/>
              </a:rPr>
              <a:t>Équipe de recherche sur les médecines autochtones </a:t>
            </a:r>
            <a:r>
              <a:rPr lang="fr-CA" sz="1100" b="1" dirty="0" err="1" smtClean="0">
                <a:solidFill>
                  <a:srgbClr val="C00000"/>
                </a:solidFill>
                <a:latin typeface="+mn-lt"/>
              </a:rPr>
              <a:t>anti-diabétiques</a:t>
            </a:r>
            <a:r>
              <a:rPr lang="fr-CA" sz="11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CA" sz="1100" b="1" dirty="0" smtClean="0">
                <a:solidFill>
                  <a:srgbClr val="C00000"/>
                </a:solidFill>
                <a:latin typeface="+mn-lt"/>
              </a:rPr>
              <a:t> </a:t>
            </a:r>
          </a:p>
          <a:p>
            <a:pPr algn="ctr"/>
            <a:r>
              <a:rPr lang="en-CA" sz="1100" b="1" dirty="0" smtClean="0">
                <a:solidFill>
                  <a:srgbClr val="C00000"/>
                </a:solidFill>
                <a:latin typeface="+mn-lt"/>
              </a:rPr>
              <a:t>- Structure de </a:t>
            </a:r>
            <a:r>
              <a:rPr lang="en-CA" sz="1100" b="1" dirty="0" err="1" smtClean="0">
                <a:solidFill>
                  <a:srgbClr val="C00000"/>
                </a:solidFill>
                <a:latin typeface="+mn-lt"/>
              </a:rPr>
              <a:t>l’Équipe</a:t>
            </a:r>
            <a:r>
              <a:rPr lang="en-CA" sz="1100" b="1" dirty="0" smtClean="0">
                <a:solidFill>
                  <a:srgbClr val="C00000"/>
                </a:solidFill>
                <a:latin typeface="+mn-lt"/>
              </a:rPr>
              <a:t> -</a:t>
            </a:r>
            <a:endParaRPr lang="fr-CA" sz="1100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209</Words>
  <Application>Microsoft Office PowerPoint</Application>
  <PresentationFormat>Personnalisé</PresentationFormat>
  <Paragraphs>63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Universite de Montreal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nadine</dc:creator>
  <cp:lastModifiedBy>nadine</cp:lastModifiedBy>
  <cp:revision>31</cp:revision>
  <dcterms:created xsi:type="dcterms:W3CDTF">2009-03-19T18:46:24Z</dcterms:created>
  <dcterms:modified xsi:type="dcterms:W3CDTF">2009-03-27T19:39:46Z</dcterms:modified>
</cp:coreProperties>
</file>